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9" d="100"/>
          <a:sy n="89" d="100"/>
        </p:scale>
        <p:origin x="13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ázek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01000" cy="936104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TRIOVXNT/1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Volně </a:t>
            </a:r>
            <a:r>
              <a:rPr lang="cs-CZ" altLang="cs-CZ" sz="1400" dirty="0" smtClean="0">
                <a:latin typeface="Arial" charset="0"/>
              </a:rPr>
              <a:t>stojící trojkombinace </a:t>
            </a:r>
            <a:r>
              <a:rPr lang="cs-CZ" altLang="cs-CZ" sz="1400" dirty="0">
                <a:latin typeface="Arial" charset="0"/>
              </a:rPr>
              <a:t>– </a:t>
            </a:r>
            <a:r>
              <a:rPr lang="cs-CZ" altLang="cs-CZ" sz="1400" dirty="0" smtClean="0">
                <a:latin typeface="Arial" charset="0"/>
              </a:rPr>
              <a:t>sklokeramická </a:t>
            </a:r>
            <a:r>
              <a:rPr lang="cs-CZ" altLang="cs-CZ" sz="1400" dirty="0">
                <a:latin typeface="Arial" charset="0"/>
              </a:rPr>
              <a:t>deska, trouba, </a:t>
            </a:r>
            <a:r>
              <a:rPr lang="cs-CZ" altLang="cs-CZ" sz="1400" dirty="0" smtClean="0">
                <a:latin typeface="Arial" charset="0"/>
              </a:rPr>
              <a:t>myčka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38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l trouba, </a:t>
            </a: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4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 highlight zóny,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6 mycích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programů, 6 sad nádobí kapacita myčky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Trouba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Elektrická trouba statická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Energetická </a:t>
            </a:r>
            <a:r>
              <a:rPr lang="cs-CZ" altLang="cs-CZ" sz="800" dirty="0">
                <a:latin typeface="Arial" charset="0"/>
              </a:rPr>
              <a:t>třída: </a:t>
            </a:r>
            <a:r>
              <a:rPr lang="cs-CZ" altLang="cs-CZ" sz="800" dirty="0" smtClean="0">
                <a:latin typeface="Arial" charset="0"/>
              </a:rPr>
              <a:t>		A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Objem </a:t>
            </a:r>
            <a:r>
              <a:rPr lang="cs-CZ" altLang="cs-CZ" sz="800" dirty="0">
                <a:latin typeface="Arial" charset="0"/>
              </a:rPr>
              <a:t>(l): </a:t>
            </a:r>
            <a:r>
              <a:rPr lang="cs-CZ" altLang="cs-CZ" sz="800" dirty="0" smtClean="0">
                <a:latin typeface="Arial" charset="0"/>
              </a:rPr>
              <a:t>		</a:t>
            </a:r>
            <a:r>
              <a:rPr lang="cs-CZ" altLang="cs-CZ" sz="800" dirty="0" smtClean="0">
                <a:latin typeface="Arial" charset="0"/>
              </a:rPr>
              <a:t>38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Spotř</a:t>
            </a:r>
            <a:r>
              <a:rPr lang="cs-CZ" altLang="cs-CZ" sz="800" dirty="0">
                <a:latin typeface="Arial" charset="0"/>
              </a:rPr>
              <a:t>. en. přirozená konvekce (kWh): </a:t>
            </a:r>
            <a:r>
              <a:rPr lang="cs-CZ" altLang="cs-CZ" sz="800" dirty="0" smtClean="0">
                <a:latin typeface="Arial" charset="0"/>
              </a:rPr>
              <a:t>	</a:t>
            </a:r>
            <a:r>
              <a:rPr lang="cs-CZ" altLang="cs-CZ" sz="800" dirty="0" smtClean="0">
                <a:latin typeface="Arial" charset="0"/>
              </a:rPr>
              <a:t>0,68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Spotř. en. </a:t>
            </a:r>
            <a:r>
              <a:rPr lang="cs-CZ" altLang="cs-CZ" sz="800" dirty="0" smtClean="0">
                <a:latin typeface="Arial" charset="0"/>
              </a:rPr>
              <a:t>nucená </a:t>
            </a:r>
            <a:r>
              <a:rPr lang="cs-CZ" altLang="cs-CZ" sz="800" dirty="0">
                <a:latin typeface="Arial" charset="0"/>
              </a:rPr>
              <a:t>konvekce (kWh): 	</a:t>
            </a:r>
            <a:r>
              <a:rPr lang="cs-CZ" altLang="cs-CZ" sz="800" dirty="0" smtClean="0">
                <a:latin typeface="Arial" charset="0"/>
              </a:rPr>
              <a:t>0,68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Příkon (W)		8700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4 programy + osvětlení trouby</a:t>
            </a:r>
            <a:r>
              <a:rPr lang="cs-CZ" altLang="cs-CZ" sz="800" dirty="0" smtClean="0">
                <a:latin typeface="Arial" charset="0"/>
              </a:rPr>
              <a:t>: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Statický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dirty="0" smtClean="0">
                <a:latin typeface="Arial" charset="0"/>
              </a:rPr>
              <a:t>gril, </a:t>
            </a:r>
            <a:r>
              <a:rPr lang="cs-CZ" altLang="cs-CZ" sz="800" dirty="0" smtClean="0">
                <a:latin typeface="Arial" charset="0"/>
              </a:rPr>
              <a:t>gril + ventilátor, spodní ohřev + dolní ohřev + ventilátor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Otočné knoflíky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Mechanická minutka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Naprogramování konce pečení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Dvojité </a:t>
            </a:r>
            <a:r>
              <a:rPr lang="cs-CZ" altLang="cs-CZ" sz="800" dirty="0">
                <a:latin typeface="Arial" charset="0"/>
              </a:rPr>
              <a:t>sklo dvířek </a:t>
            </a:r>
            <a:r>
              <a:rPr lang="cs-CZ" altLang="cs-CZ" sz="800" dirty="0" smtClean="0">
                <a:latin typeface="Arial" charset="0"/>
              </a:rPr>
              <a:t>trouby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Boční prolisy na vedení plechů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Příslušenství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plech </a:t>
            </a:r>
            <a:r>
              <a:rPr lang="cs-CZ" altLang="cs-CZ" sz="800" dirty="0" smtClean="0">
                <a:latin typeface="Arial" charset="0"/>
              </a:rPr>
              <a:t>(35 mm</a:t>
            </a:r>
            <a:r>
              <a:rPr lang="cs-CZ" altLang="cs-CZ" sz="800" dirty="0" smtClean="0">
                <a:latin typeface="Arial" charset="0"/>
              </a:rPr>
              <a:t>); 1x rošt; 1x </a:t>
            </a:r>
            <a:r>
              <a:rPr lang="cs-CZ" altLang="cs-CZ" sz="800" dirty="0" smtClean="0">
                <a:latin typeface="Arial" charset="0"/>
              </a:rPr>
              <a:t>plech na pečivo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Varná deska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Sklokeramická </a:t>
            </a:r>
            <a:r>
              <a:rPr lang="cs-CZ" altLang="cs-CZ" sz="800" dirty="0">
                <a:latin typeface="Arial" charset="0"/>
              </a:rPr>
              <a:t>varná deska se 4 </a:t>
            </a:r>
            <a:r>
              <a:rPr lang="cs-CZ" altLang="cs-CZ" sz="800" dirty="0" smtClean="0">
                <a:latin typeface="Arial" charset="0"/>
              </a:rPr>
              <a:t>highlight zónami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1x highlight 1200 W </a:t>
            </a:r>
            <a:r>
              <a:rPr lang="cs-CZ" altLang="cs-CZ" sz="800" dirty="0">
                <a:latin typeface="Arial" charset="0"/>
              </a:rPr>
              <a:t>– </a:t>
            </a:r>
            <a:r>
              <a:rPr lang="cs-CZ" altLang="cs-CZ" sz="800" dirty="0" smtClean="0">
                <a:latin typeface="Arial" charset="0"/>
              </a:rPr>
              <a:t>140 </a:t>
            </a:r>
            <a:r>
              <a:rPr lang="cs-CZ" altLang="cs-CZ" sz="800" dirty="0">
                <a:latin typeface="Arial" charset="0"/>
              </a:rPr>
              <a:t>mm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1x highlight 1200 W – </a:t>
            </a:r>
            <a:r>
              <a:rPr lang="cs-CZ" altLang="cs-CZ" sz="800" dirty="0" smtClean="0">
                <a:latin typeface="Arial" charset="0"/>
              </a:rPr>
              <a:t>165 </a:t>
            </a:r>
            <a:r>
              <a:rPr lang="cs-CZ" altLang="cs-CZ" sz="800" dirty="0">
                <a:latin typeface="Arial" charset="0"/>
              </a:rPr>
              <a:t>mm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highlight </a:t>
            </a:r>
            <a:r>
              <a:rPr lang="cs-CZ" altLang="cs-CZ" sz="800" dirty="0" smtClean="0">
                <a:latin typeface="Arial" charset="0"/>
              </a:rPr>
              <a:t>1800 </a:t>
            </a:r>
            <a:r>
              <a:rPr lang="cs-CZ" altLang="cs-CZ" sz="800" dirty="0">
                <a:latin typeface="Arial" charset="0"/>
              </a:rPr>
              <a:t>W – </a:t>
            </a:r>
            <a:r>
              <a:rPr lang="cs-CZ" altLang="cs-CZ" sz="800" dirty="0" smtClean="0">
                <a:latin typeface="Arial" charset="0"/>
              </a:rPr>
              <a:t>200 </a:t>
            </a:r>
            <a:r>
              <a:rPr lang="cs-CZ" altLang="cs-CZ" sz="800" dirty="0">
                <a:latin typeface="Arial" charset="0"/>
              </a:rPr>
              <a:t>mm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highlight </a:t>
            </a:r>
            <a:r>
              <a:rPr lang="cs-CZ" altLang="cs-CZ" sz="800" dirty="0" smtClean="0">
                <a:latin typeface="Arial" charset="0"/>
              </a:rPr>
              <a:t>2300 </a:t>
            </a:r>
            <a:r>
              <a:rPr lang="cs-CZ" altLang="cs-CZ" sz="800" dirty="0">
                <a:latin typeface="Arial" charset="0"/>
              </a:rPr>
              <a:t>W – </a:t>
            </a:r>
            <a:r>
              <a:rPr lang="cs-CZ" altLang="cs-CZ" sz="800" dirty="0" smtClean="0">
                <a:latin typeface="Arial" charset="0"/>
              </a:rPr>
              <a:t>220 </a:t>
            </a:r>
            <a:r>
              <a:rPr lang="cs-CZ" altLang="cs-CZ" sz="800" dirty="0">
                <a:latin typeface="Arial" charset="0"/>
              </a:rPr>
              <a:t>mm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Knoflíkové ovládání výkonu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Myčka nádobí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2019/2017)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</a:t>
            </a:r>
            <a:r>
              <a:rPr lang="cs-CZ" altLang="cs-CZ" sz="800" dirty="0" smtClean="0">
                <a:latin typeface="Arial" charset="0"/>
              </a:rPr>
              <a:t>F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(sady nádobí)		</a:t>
            </a:r>
            <a:r>
              <a:rPr lang="cs-CZ" altLang="cs-CZ" sz="800" dirty="0" smtClean="0">
                <a:latin typeface="Arial" charset="0"/>
              </a:rPr>
              <a:t>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Eco (kWh) 	</a:t>
            </a:r>
            <a:r>
              <a:rPr lang="cs-CZ" altLang="cs-CZ" sz="800" dirty="0" smtClean="0">
                <a:latin typeface="Arial" charset="0"/>
              </a:rPr>
              <a:t>0,61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Eco (kWh)	</a:t>
            </a:r>
            <a:r>
              <a:rPr lang="cs-CZ" altLang="cs-CZ" sz="800" dirty="0" smtClean="0">
                <a:latin typeface="Arial" charset="0"/>
              </a:rPr>
              <a:t>61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Eco (l) 	</a:t>
            </a:r>
            <a:r>
              <a:rPr lang="cs-CZ" altLang="cs-CZ" sz="800" dirty="0" smtClean="0">
                <a:latin typeface="Arial" charset="0"/>
              </a:rPr>
              <a:t>8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Eco (h:min)		</a:t>
            </a:r>
            <a:r>
              <a:rPr lang="cs-CZ" altLang="cs-CZ" sz="800" dirty="0" smtClean="0">
                <a:latin typeface="Arial" charset="0"/>
              </a:rPr>
              <a:t>3:10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</a:t>
            </a:r>
            <a:r>
              <a:rPr lang="cs-CZ" altLang="cs-CZ" sz="800" dirty="0" smtClean="0">
                <a:latin typeface="Arial" charset="0"/>
              </a:rPr>
              <a:t>56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</a:t>
            </a:r>
            <a:r>
              <a:rPr lang="cs-CZ" altLang="cs-CZ" sz="800" dirty="0" smtClean="0">
                <a:latin typeface="Arial" charset="0"/>
              </a:rPr>
              <a:t>D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6</a:t>
            </a:r>
            <a:r>
              <a:rPr lang="cs-CZ" altLang="cs-CZ" sz="800" dirty="0" smtClean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mycích </a:t>
            </a:r>
            <a:r>
              <a:rPr lang="cs-CZ" altLang="cs-CZ" sz="800" dirty="0" smtClean="0">
                <a:latin typeface="Arial" charset="0"/>
              </a:rPr>
              <a:t>programů: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Intenzivní 75°C, </a:t>
            </a:r>
            <a:r>
              <a:rPr lang="cs-CZ" altLang="cs-CZ" sz="800" dirty="0" smtClean="0">
                <a:latin typeface="Arial" charset="0"/>
              </a:rPr>
              <a:t>Univerzální </a:t>
            </a:r>
            <a:r>
              <a:rPr lang="cs-CZ" altLang="cs-CZ" sz="800" dirty="0" smtClean="0">
                <a:latin typeface="Arial" charset="0"/>
              </a:rPr>
              <a:t>65°C, </a:t>
            </a:r>
            <a:r>
              <a:rPr lang="cs-CZ" altLang="cs-CZ" sz="800" dirty="0" smtClean="0">
                <a:latin typeface="Arial" charset="0"/>
              </a:rPr>
              <a:t>Eco </a:t>
            </a:r>
            <a:r>
              <a:rPr lang="cs-CZ" altLang="cs-CZ" sz="800" dirty="0" smtClean="0">
                <a:latin typeface="Arial" charset="0"/>
              </a:rPr>
              <a:t>45°C, Rychlý 32 min. 50°C, </a:t>
            </a:r>
            <a:r>
              <a:rPr lang="cs-CZ" altLang="cs-CZ" sz="800" dirty="0" smtClean="0">
                <a:latin typeface="Arial" charset="0"/>
              </a:rPr>
              <a:t>Oplachování, Eco + Express 70°C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Odložený start, Express, Ukazatel nedostatku soli, Reset, Star &amp;Stop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88024" y="198884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programy  pečení + osvětlení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8024" y="1188041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Kompaktní spotřebič 3v1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2" name="Ovál 41"/>
          <p:cNvSpPr/>
          <p:nvPr/>
        </p:nvSpPr>
        <p:spPr>
          <a:xfrm>
            <a:off x="4860032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788024" y="2852936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pečící rošt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5" name="Ovál 44"/>
          <p:cNvSpPr/>
          <p:nvPr/>
        </p:nvSpPr>
        <p:spPr>
          <a:xfrm>
            <a:off x="4860032" y="342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742413" y="3598271"/>
            <a:ext cx="97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plech 35 mm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plech na pečivo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5013176"/>
            <a:ext cx="3419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33002136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8059019016344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Provedení 		Nerez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865 x 600 x 600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57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960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660x 700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60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49" t="-12697" r="-13618" b="-12968"/>
          <a:stretch/>
        </p:blipFill>
        <p:spPr>
          <a:xfrm>
            <a:off x="4067944" y="2636912"/>
            <a:ext cx="720000" cy="712615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29000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1" name="Obrázek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052736"/>
            <a:ext cx="612000" cy="612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52736"/>
            <a:ext cx="720000" cy="72000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8100392" y="1052736"/>
            <a:ext cx="50405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38</a:t>
            </a:r>
            <a:endParaRPr lang="cs-CZ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Vývojový diagram: spojnice 35"/>
          <p:cNvSpPr/>
          <p:nvPr/>
        </p:nvSpPr>
        <p:spPr>
          <a:xfrm>
            <a:off x="4067944" y="1052736"/>
            <a:ext cx="720000" cy="720000"/>
          </a:xfrm>
          <a:prstGeom prst="flowChartConnector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067944" y="105273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solidFill>
                  <a:schemeClr val="bg1">
                    <a:lumMod val="50000"/>
                  </a:schemeClr>
                </a:solidFill>
              </a:rPr>
              <a:t>Trouba</a:t>
            </a:r>
          </a:p>
          <a:p>
            <a:pPr algn="ctr"/>
            <a:r>
              <a:rPr lang="cs-CZ" sz="1000" dirty="0" smtClean="0">
                <a:solidFill>
                  <a:schemeClr val="bg1">
                    <a:lumMod val="50000"/>
                  </a:schemeClr>
                </a:solidFill>
              </a:rPr>
              <a:t>Myčka</a:t>
            </a:r>
          </a:p>
          <a:p>
            <a:pPr algn="ctr"/>
            <a:r>
              <a:rPr lang="cs-CZ" sz="1000" dirty="0" smtClean="0">
                <a:solidFill>
                  <a:schemeClr val="bg1">
                    <a:lumMod val="50000"/>
                  </a:schemeClr>
                </a:solidFill>
              </a:rPr>
              <a:t>Varná deska</a:t>
            </a:r>
            <a:endParaRPr lang="cs-CZ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Vývojový diagram: spojnice 43"/>
          <p:cNvSpPr/>
          <p:nvPr/>
        </p:nvSpPr>
        <p:spPr>
          <a:xfrm>
            <a:off x="4067944" y="1844824"/>
            <a:ext cx="720000" cy="720000"/>
          </a:xfrm>
          <a:prstGeom prst="flowChartConnector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4067944" y="1916832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solidFill>
                  <a:schemeClr val="bg1">
                    <a:lumMod val="50000"/>
                  </a:schemeClr>
                </a:solidFill>
              </a:rPr>
              <a:t>4 programy</a:t>
            </a:r>
          </a:p>
          <a:p>
            <a:pPr algn="ctr"/>
            <a:r>
              <a:rPr lang="cs-CZ" sz="1000" dirty="0" smtClean="0">
                <a:solidFill>
                  <a:schemeClr val="bg1">
                    <a:lumMod val="50000"/>
                  </a:schemeClr>
                </a:solidFill>
              </a:rPr>
              <a:t>pečení</a:t>
            </a:r>
            <a:endParaRPr lang="cs-CZ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052736"/>
            <a:ext cx="1111250" cy="785813"/>
          </a:xfrm>
          <a:prstGeom prst="rect">
            <a:avLst/>
          </a:prstGeom>
        </p:spPr>
      </p:pic>
      <p:sp>
        <p:nvSpPr>
          <p:cNvPr id="31" name="TextovéPole 30">
            <a:extLst>
              <a:ext uri="{FF2B5EF4-FFF2-40B4-BE49-F238E27FC236}">
                <a16:creationId xmlns:a16="http://schemas.microsoft.com/office/drawing/2014/main" xmlns="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2019/2017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074940" y="1797452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myčka</a:t>
            </a:r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5070146" y="5211294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trouba</a:t>
            </a:r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9" t="32150" r="19099" b="8001"/>
          <a:stretch/>
        </p:blipFill>
        <p:spPr>
          <a:xfrm>
            <a:off x="5724128" y="1877457"/>
            <a:ext cx="1946222" cy="308151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7997250" y="360040"/>
            <a:ext cx="706388" cy="69269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37" y="2113902"/>
            <a:ext cx="1362731" cy="27254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01" y="4216146"/>
            <a:ext cx="1123411" cy="224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72</Words>
  <Application>Microsoft Office PowerPoint</Application>
  <PresentationFormat>Předvádění na obrazovce (4:3)</PresentationFormat>
  <Paragraphs>74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135</cp:revision>
  <cp:lastPrinted>2016-05-05T10:40:20Z</cp:lastPrinted>
  <dcterms:created xsi:type="dcterms:W3CDTF">2015-07-16T11:02:07Z</dcterms:created>
  <dcterms:modified xsi:type="dcterms:W3CDTF">2021-07-20T13:45:51Z</dcterms:modified>
</cp:coreProperties>
</file>