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89" d="100"/>
          <a:sy n="89" d="100"/>
        </p:scale>
        <p:origin x="131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17.07.2024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17.07.2024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17.07.2024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17.07.2024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17.07.2024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17.07.2024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17.07.2024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17.07.2024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Relationship Id="rId1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Obrázek 4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001000" cy="936104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TRIO4GXNT/1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stojící trojkombinace </a:t>
            </a:r>
            <a:r>
              <a:rPr lang="cs-CZ" altLang="cs-CZ" sz="1400" dirty="0">
                <a:latin typeface="Arial" charset="0"/>
              </a:rPr>
              <a:t>– </a:t>
            </a:r>
            <a:r>
              <a:rPr lang="cs-CZ" altLang="cs-CZ" sz="1400" dirty="0" smtClean="0">
                <a:latin typeface="Arial" charset="0"/>
              </a:rPr>
              <a:t>plynová </a:t>
            </a:r>
            <a:r>
              <a:rPr lang="cs-CZ" altLang="cs-CZ" sz="1400" dirty="0">
                <a:latin typeface="Arial" charset="0"/>
              </a:rPr>
              <a:t>deska, trouba, </a:t>
            </a:r>
            <a:r>
              <a:rPr lang="cs-CZ" altLang="cs-CZ" sz="1400" dirty="0" smtClean="0">
                <a:latin typeface="Arial" charset="0"/>
              </a:rPr>
              <a:t>myčka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40 l trouba, </a:t>
            </a: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4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 plynové varné zóny, 6 mycích programů, 6 sad nádobí kapacita myčky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Trouba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Elektrická trouba statická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Energetická </a:t>
            </a:r>
            <a:r>
              <a:rPr lang="cs-CZ" altLang="cs-CZ" sz="800" dirty="0">
                <a:latin typeface="Arial" charset="0"/>
              </a:rPr>
              <a:t>třída: </a:t>
            </a:r>
            <a:r>
              <a:rPr lang="cs-CZ" altLang="cs-CZ" sz="800" dirty="0" smtClean="0">
                <a:latin typeface="Arial" charset="0"/>
              </a:rPr>
              <a:t>		A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Objem </a:t>
            </a:r>
            <a:r>
              <a:rPr lang="cs-CZ" altLang="cs-CZ" sz="800" dirty="0">
                <a:latin typeface="Arial" charset="0"/>
              </a:rPr>
              <a:t>(l): </a:t>
            </a:r>
            <a:r>
              <a:rPr lang="cs-CZ" altLang="cs-CZ" sz="800" dirty="0" smtClean="0">
                <a:latin typeface="Arial" charset="0"/>
              </a:rPr>
              <a:t>		40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Spotř</a:t>
            </a:r>
            <a:r>
              <a:rPr lang="cs-CZ" altLang="cs-CZ" sz="800" dirty="0">
                <a:latin typeface="Arial" charset="0"/>
              </a:rPr>
              <a:t>. en. přirozená konvekce (kWh): </a:t>
            </a:r>
            <a:r>
              <a:rPr lang="cs-CZ" altLang="cs-CZ" sz="800" dirty="0" smtClean="0">
                <a:latin typeface="Arial" charset="0"/>
              </a:rPr>
              <a:t>	0,69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Spotř. en. </a:t>
            </a:r>
            <a:r>
              <a:rPr lang="cs-CZ" altLang="cs-CZ" sz="800" dirty="0" smtClean="0">
                <a:latin typeface="Arial" charset="0"/>
              </a:rPr>
              <a:t>nucená </a:t>
            </a:r>
            <a:r>
              <a:rPr lang="cs-CZ" altLang="cs-CZ" sz="800" dirty="0">
                <a:latin typeface="Arial" charset="0"/>
              </a:rPr>
              <a:t>konvekce (kWh): 	</a:t>
            </a:r>
            <a:r>
              <a:rPr lang="cs-CZ" altLang="cs-CZ" sz="800" dirty="0" smtClean="0">
                <a:latin typeface="Arial" charset="0"/>
              </a:rPr>
              <a:t>-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Příkon (W)		2100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4 programy + osvětlení trouby</a:t>
            </a:r>
            <a:r>
              <a:rPr lang="cs-CZ" altLang="cs-CZ" sz="800" dirty="0" smtClean="0">
                <a:latin typeface="Arial" charset="0"/>
              </a:rPr>
              <a:t>: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Statický, gril, gril s otočným grilem, statický s otočným grilem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Otočné </a:t>
            </a:r>
            <a:r>
              <a:rPr lang="cs-CZ" altLang="cs-CZ" sz="800" dirty="0" smtClean="0">
                <a:latin typeface="Arial" charset="0"/>
              </a:rPr>
              <a:t>knoflíky; Mechanická minutka; Naprogramování konce pečení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Dvojité </a:t>
            </a:r>
            <a:r>
              <a:rPr lang="cs-CZ" altLang="cs-CZ" sz="800" dirty="0">
                <a:latin typeface="Arial" charset="0"/>
              </a:rPr>
              <a:t>sklo dvířek </a:t>
            </a:r>
            <a:r>
              <a:rPr lang="cs-CZ" altLang="cs-CZ" sz="800" dirty="0" smtClean="0">
                <a:latin typeface="Arial" charset="0"/>
              </a:rPr>
              <a:t>trouby; Boční prolisy na vedení plechů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Příslušenství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plech </a:t>
            </a:r>
            <a:r>
              <a:rPr lang="cs-CZ" altLang="cs-CZ" sz="800" dirty="0" smtClean="0">
                <a:latin typeface="Arial" charset="0"/>
              </a:rPr>
              <a:t>(35 mm); 1x rošt; 1x otočný rožeň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Varná deska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Plynová varná deska se 4 hořáky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1x super rychlý hořák 3 500 W – 112 mm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1x rychlý hořák 2 500 W – 101 mm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1x </a:t>
            </a:r>
            <a:r>
              <a:rPr lang="cs-CZ" altLang="cs-CZ" sz="800" dirty="0" smtClean="0">
                <a:latin typeface="Arial" charset="0"/>
              </a:rPr>
              <a:t>standardní hořák </a:t>
            </a:r>
            <a:r>
              <a:rPr lang="cs-CZ" altLang="cs-CZ" sz="800" dirty="0">
                <a:latin typeface="Arial" charset="0"/>
              </a:rPr>
              <a:t>1 750 W – 75 mm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1x pomocný hořák 1 000 W – 51 mm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Elektrické zapalování v </a:t>
            </a:r>
            <a:r>
              <a:rPr lang="cs-CZ" altLang="cs-CZ" sz="800" dirty="0" smtClean="0">
                <a:latin typeface="Arial" charset="0"/>
              </a:rPr>
              <a:t>knoflíku; Bezpečnostní </a:t>
            </a:r>
            <a:r>
              <a:rPr lang="cs-CZ" altLang="cs-CZ" sz="800" dirty="0">
                <a:latin typeface="Arial" charset="0"/>
              </a:rPr>
              <a:t>pojistky plynu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Vyvážené snímatelné skleněné víko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Smaltované podpěry hrnců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Tryskly na zemní plyn a LPG jsou součástí výrobku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Myčka nádobí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2019/2017)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F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(sady nádobí)		</a:t>
            </a:r>
            <a:r>
              <a:rPr lang="cs-CZ" altLang="cs-CZ" sz="800" dirty="0" smtClean="0">
                <a:latin typeface="Arial" charset="0"/>
              </a:rPr>
              <a:t>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(kWh) 	</a:t>
            </a:r>
            <a:r>
              <a:rPr lang="cs-CZ" altLang="cs-CZ" sz="800" dirty="0" smtClean="0">
                <a:latin typeface="Arial" charset="0"/>
              </a:rPr>
              <a:t>0,61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(kWh)	</a:t>
            </a:r>
            <a:r>
              <a:rPr lang="cs-CZ" altLang="cs-CZ" sz="800" dirty="0" smtClean="0">
                <a:latin typeface="Arial" charset="0"/>
              </a:rPr>
              <a:t>61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(l) 	</a:t>
            </a:r>
            <a:r>
              <a:rPr lang="cs-CZ" altLang="cs-CZ" sz="800" dirty="0" smtClean="0">
                <a:latin typeface="Arial" charset="0"/>
              </a:rPr>
              <a:t>8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(h:min)		</a:t>
            </a:r>
            <a:r>
              <a:rPr lang="cs-CZ" altLang="cs-CZ" sz="800" dirty="0" smtClean="0">
                <a:latin typeface="Arial" charset="0"/>
              </a:rPr>
              <a:t>3:10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56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</a:t>
            </a:r>
            <a:r>
              <a:rPr lang="cs-CZ" altLang="cs-CZ" sz="800" dirty="0" smtClean="0">
                <a:latin typeface="Arial" charset="0"/>
              </a:rPr>
              <a:t>D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6</a:t>
            </a:r>
            <a:r>
              <a:rPr lang="cs-CZ" altLang="cs-CZ" sz="800" dirty="0" smtClean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mycích </a:t>
            </a:r>
            <a:r>
              <a:rPr lang="cs-CZ" altLang="cs-CZ" sz="800" dirty="0" smtClean="0">
                <a:latin typeface="Arial" charset="0"/>
              </a:rPr>
              <a:t>programů: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Intenzivní 75°C, </a:t>
            </a:r>
            <a:r>
              <a:rPr lang="cs-CZ" altLang="cs-CZ" sz="800" dirty="0" smtClean="0">
                <a:latin typeface="Arial" charset="0"/>
              </a:rPr>
              <a:t>Univerzální 65°C, Eco 45°C, Rychlý 32 min. 50°C, Oplachování, Eco + Express 70°C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Odložený start, Express, Ukazatel nedostatku soli, Reset, Star &amp;Stop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27" name="Ovál 26"/>
          <p:cNvSpPr/>
          <p:nvPr/>
        </p:nvSpPr>
        <p:spPr>
          <a:xfrm>
            <a:off x="4860032" y="184482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788024" y="198884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programy  pečení + osvětlení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9" name="Ovál 28"/>
          <p:cNvSpPr/>
          <p:nvPr/>
        </p:nvSpPr>
        <p:spPr>
          <a:xfrm>
            <a:off x="4860032" y="10528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4788024" y="1188041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Kompaktní spotřebič 3v1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2" name="Ovál 41"/>
          <p:cNvSpPr/>
          <p:nvPr/>
        </p:nvSpPr>
        <p:spPr>
          <a:xfrm>
            <a:off x="4860032" y="263691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3" name="TextovéPole 42"/>
          <p:cNvSpPr txBox="1"/>
          <p:nvPr/>
        </p:nvSpPr>
        <p:spPr>
          <a:xfrm>
            <a:off x="4788024" y="2852936"/>
            <a:ext cx="8640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pečící rošt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5" name="Ovál 44"/>
          <p:cNvSpPr/>
          <p:nvPr/>
        </p:nvSpPr>
        <p:spPr>
          <a:xfrm>
            <a:off x="4860032" y="342900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6" name="TextovéPole 45"/>
          <p:cNvSpPr txBox="1"/>
          <p:nvPr/>
        </p:nvSpPr>
        <p:spPr>
          <a:xfrm>
            <a:off x="4742413" y="3598271"/>
            <a:ext cx="9708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plech 35 mm</a:t>
            </a:r>
          </a:p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24128" y="5013176"/>
            <a:ext cx="34198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33002130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8059019015712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Provedení 		Nerez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865 x 600 x 600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57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960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660x 700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26" name="Obrázek 2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349" t="-12697" r="-13618" b="-12968"/>
          <a:stretch/>
        </p:blipFill>
        <p:spPr>
          <a:xfrm>
            <a:off x="4067944" y="2636912"/>
            <a:ext cx="720000" cy="712615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3429000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51" name="Obrázek 5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052736"/>
            <a:ext cx="612000" cy="612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052736"/>
            <a:ext cx="720000" cy="720000"/>
          </a:xfrm>
          <a:prstGeom prst="rect">
            <a:avLst/>
          </a:prstGeom>
        </p:spPr>
      </p:pic>
      <p:sp>
        <p:nvSpPr>
          <p:cNvPr id="11" name="TextovéPole 10"/>
          <p:cNvSpPr txBox="1"/>
          <p:nvPr/>
        </p:nvSpPr>
        <p:spPr>
          <a:xfrm>
            <a:off x="8063094" y="1052736"/>
            <a:ext cx="504056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40</a:t>
            </a:r>
            <a:endParaRPr lang="cs-CZ" sz="1600" b="1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36" name="Vývojový diagram: spojnice 35"/>
          <p:cNvSpPr/>
          <p:nvPr/>
        </p:nvSpPr>
        <p:spPr>
          <a:xfrm>
            <a:off x="4067944" y="1052736"/>
            <a:ext cx="720000" cy="720000"/>
          </a:xfrm>
          <a:prstGeom prst="flowChartConnector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4067944" y="1052736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dirty="0" smtClean="0">
                <a:solidFill>
                  <a:schemeClr val="bg1">
                    <a:lumMod val="50000"/>
                  </a:schemeClr>
                </a:solidFill>
              </a:rPr>
              <a:t>Trouba</a:t>
            </a:r>
          </a:p>
          <a:p>
            <a:pPr algn="ctr"/>
            <a:r>
              <a:rPr lang="cs-CZ" sz="1000" dirty="0" smtClean="0">
                <a:solidFill>
                  <a:schemeClr val="bg1">
                    <a:lumMod val="50000"/>
                  </a:schemeClr>
                </a:solidFill>
              </a:rPr>
              <a:t>Myčka</a:t>
            </a:r>
          </a:p>
          <a:p>
            <a:pPr algn="ctr"/>
            <a:r>
              <a:rPr lang="cs-CZ" sz="1000" dirty="0" smtClean="0">
                <a:solidFill>
                  <a:schemeClr val="bg1">
                    <a:lumMod val="50000"/>
                  </a:schemeClr>
                </a:solidFill>
              </a:rPr>
              <a:t>Varná deska</a:t>
            </a:r>
            <a:endParaRPr lang="cs-CZ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4" name="Vývojový diagram: spojnice 43"/>
          <p:cNvSpPr/>
          <p:nvPr/>
        </p:nvSpPr>
        <p:spPr>
          <a:xfrm>
            <a:off x="4067944" y="1844824"/>
            <a:ext cx="720000" cy="720000"/>
          </a:xfrm>
          <a:prstGeom prst="flowChartConnector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7" name="TextovéPole 46"/>
          <p:cNvSpPr txBox="1"/>
          <p:nvPr/>
        </p:nvSpPr>
        <p:spPr>
          <a:xfrm>
            <a:off x="4067944" y="1916832"/>
            <a:ext cx="7200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dirty="0" smtClean="0">
                <a:solidFill>
                  <a:schemeClr val="bg1">
                    <a:lumMod val="50000"/>
                  </a:schemeClr>
                </a:solidFill>
              </a:rPr>
              <a:t>4 programy</a:t>
            </a:r>
          </a:p>
          <a:p>
            <a:pPr algn="ctr"/>
            <a:r>
              <a:rPr lang="cs-CZ" sz="1000" dirty="0" smtClean="0">
                <a:solidFill>
                  <a:schemeClr val="bg1">
                    <a:lumMod val="50000"/>
                  </a:schemeClr>
                </a:solidFill>
              </a:rPr>
              <a:t>pečení</a:t>
            </a:r>
            <a:endParaRPr lang="cs-CZ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1052736"/>
            <a:ext cx="1111250" cy="785813"/>
          </a:xfrm>
          <a:prstGeom prst="rect">
            <a:avLst/>
          </a:prstGeom>
        </p:spPr>
      </p:pic>
      <p:sp>
        <p:nvSpPr>
          <p:cNvPr id="31" name="TextovéPole 30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2019/2017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8074940" y="1797452"/>
            <a:ext cx="6286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myčka</a:t>
            </a:r>
            <a:endParaRPr lang="cs-CZ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ovéPole 37"/>
          <p:cNvSpPr txBox="1"/>
          <p:nvPr/>
        </p:nvSpPr>
        <p:spPr>
          <a:xfrm>
            <a:off x="4872081" y="5623983"/>
            <a:ext cx="6190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trouba</a:t>
            </a:r>
            <a:endParaRPr lang="cs-CZ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99" t="6951" r="19099" b="8001"/>
          <a:stretch/>
        </p:blipFill>
        <p:spPr>
          <a:xfrm>
            <a:off x="5796135" y="1635254"/>
            <a:ext cx="1512168" cy="340237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7961928" y="373732"/>
            <a:ext cx="706388" cy="692696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2043673"/>
            <a:ext cx="1406798" cy="281359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5975" y="4970598"/>
            <a:ext cx="792070" cy="1583770"/>
          </a:xfrm>
          <a:prstGeom prst="rect">
            <a:avLst/>
          </a:prstGeom>
        </p:spPr>
      </p:pic>
      <p:pic>
        <p:nvPicPr>
          <p:cNvPr id="39" name="Obrázek 3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5975" y="4227118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0" name="Ovál 39"/>
          <p:cNvSpPr/>
          <p:nvPr/>
        </p:nvSpPr>
        <p:spPr>
          <a:xfrm>
            <a:off x="4860032" y="4221168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8" name="TextovéPole 47"/>
          <p:cNvSpPr txBox="1"/>
          <p:nvPr/>
        </p:nvSpPr>
        <p:spPr>
          <a:xfrm>
            <a:off x="4788024" y="4365184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Gril s otočným rožněm</a:t>
            </a:r>
            <a:endParaRPr lang="cs-CZ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1322</TotalTime>
  <Words>73</Words>
  <Application>Microsoft Office PowerPoint</Application>
  <PresentationFormat>Předvádění na obrazovce (4:3)</PresentationFormat>
  <Paragraphs>74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Arial Narrow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139</cp:revision>
  <cp:lastPrinted>2016-05-05T10:40:20Z</cp:lastPrinted>
  <dcterms:created xsi:type="dcterms:W3CDTF">2015-07-16T11:02:07Z</dcterms:created>
  <dcterms:modified xsi:type="dcterms:W3CDTF">2024-07-17T11:52:38Z</dcterms:modified>
</cp:coreProperties>
</file>