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9075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RP4 H7A2TRE-S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latin typeface="Arial" charset="0"/>
              </a:rPr>
              <a:t>Kondenzační sušička s tepelným čerpadlem </a:t>
            </a:r>
            <a:r>
              <a:rPr lang="cs-CZ" altLang="cs-CZ" sz="1400" dirty="0">
                <a:latin typeface="Arial" charset="0"/>
              </a:rPr>
              <a:t>RapidÓ </a:t>
            </a:r>
            <a:r>
              <a:rPr lang="cs-CZ" altLang="cs-CZ" sz="1400" dirty="0" smtClean="0">
                <a:latin typeface="Arial" charset="0"/>
              </a:rPr>
              <a:t>PRO SLIM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6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rychlých cyklů, Wifi +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Bluetooth, A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++, tichý chod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67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dB(A), dotykový displej v CZ i SK,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Woolmark Apparel Care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9075" y="908720"/>
            <a:ext cx="3971444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</a:t>
            </a:r>
            <a:r>
              <a:rPr lang="cs-CZ" altLang="cs-CZ" sz="800" dirty="0">
                <a:latin typeface="Arial" charset="0"/>
              </a:rPr>
              <a:t>bavlna </a:t>
            </a:r>
            <a:r>
              <a:rPr lang="cs-CZ" altLang="cs-CZ" sz="800" dirty="0" smtClean="0">
                <a:latin typeface="Arial" charset="0"/>
              </a:rPr>
              <a:t>(kg)		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třída			A++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plná </a:t>
            </a:r>
            <a:r>
              <a:rPr lang="cs-CZ" altLang="cs-CZ" sz="800" dirty="0">
                <a:latin typeface="Arial" charset="0"/>
              </a:rPr>
              <a:t>náplň (kWh) </a:t>
            </a:r>
            <a:r>
              <a:rPr lang="cs-CZ" altLang="cs-CZ" sz="800" dirty="0" smtClean="0">
                <a:latin typeface="Arial" charset="0"/>
              </a:rPr>
              <a:t>	1,8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částečná </a:t>
            </a:r>
            <a:r>
              <a:rPr lang="cs-CZ" altLang="cs-CZ" sz="800" dirty="0">
                <a:latin typeface="Arial" charset="0"/>
              </a:rPr>
              <a:t>náplň (kWh) 	</a:t>
            </a:r>
            <a:r>
              <a:rPr lang="cs-CZ" altLang="cs-CZ" sz="800" dirty="0" smtClean="0">
                <a:latin typeface="Arial" charset="0"/>
              </a:rPr>
              <a:t>1,08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Roční spotř. </a:t>
            </a:r>
            <a:r>
              <a:rPr lang="cs-CZ" altLang="cs-CZ" sz="800" dirty="0">
                <a:latin typeface="Arial" charset="0"/>
              </a:rPr>
              <a:t>energie (kWh/rok</a:t>
            </a:r>
            <a:r>
              <a:rPr lang="cs-CZ" altLang="cs-CZ" sz="800" dirty="0" smtClean="0">
                <a:latin typeface="Arial" charset="0"/>
              </a:rPr>
              <a:t>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230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Doba sušení Program </a:t>
            </a:r>
            <a:r>
              <a:rPr lang="cs-CZ" altLang="cs-CZ" sz="800" dirty="0">
                <a:latin typeface="Arial" charset="0"/>
              </a:rPr>
              <a:t>bavlna Do skříně plná </a:t>
            </a:r>
            <a:r>
              <a:rPr lang="cs-CZ" altLang="cs-CZ" sz="800" dirty="0" smtClean="0">
                <a:latin typeface="Arial" charset="0"/>
              </a:rPr>
              <a:t>náplň (min) 	230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Hlučnost sušení (dB(A))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67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Kontrolní cyklus; Statistiky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6 </a:t>
            </a:r>
            <a:r>
              <a:rPr lang="cs-CZ" altLang="cs-CZ" sz="800" b="1" dirty="0">
                <a:latin typeface="Arial" charset="0"/>
              </a:rPr>
              <a:t>Rychlých programů do 90 min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panose="020B0604020202020204" pitchFamily="34" charset="0"/>
              </a:rPr>
              <a:t>Kompatibilní </a:t>
            </a:r>
            <a:r>
              <a:rPr lang="cs-CZ" altLang="cs-CZ" sz="800" b="1" dirty="0">
                <a:latin typeface="Arial" panose="020B0604020202020204" pitchFamily="34" charset="0"/>
              </a:rPr>
              <a:t>s hlasovými aplikacemi Alexa (Amazon) a Google (pouze v ENG, ITA, FRA, ESP, GER, RUS)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Systém tepelného čerpadla se zdokonalenou konstrukcí a prouděním vzduchu (o 10% kratší doba sušení)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Senzorové sušení -  4 úrovně: Extra suché, Do skříně, Na ramínko, K žehlení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Časované sušení: 60 – 220 min, Ochlazování na konci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14 programů základních + Wifi programy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Osvětlení, </a:t>
            </a:r>
            <a:r>
              <a:rPr lang="cs-CZ" altLang="cs-CZ" sz="800" dirty="0">
                <a:latin typeface="Arial" charset="0"/>
              </a:rPr>
              <a:t>Denní 45 min, Úsporný 30 min, Osvěžení, Sport Plus, Zmírnění pomačkání, Malá náplň, </a:t>
            </a:r>
            <a:r>
              <a:rPr lang="cs-CZ" altLang="cs-CZ" sz="800" b="1" dirty="0">
                <a:latin typeface="Arial" charset="0"/>
              </a:rPr>
              <a:t>Vlna - Woolmark Apparel Care certifikace</a:t>
            </a:r>
            <a:r>
              <a:rPr lang="cs-CZ" altLang="cs-CZ" sz="800" dirty="0">
                <a:latin typeface="Arial" charset="0"/>
              </a:rPr>
              <a:t>, Košile, Syntetika, Barevné, Džíny, Bavlna, Bílé, Wifi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Časované sušení, Odložený start až 24 hod, Ochrana proti pomačkání, Paměť, Zablokování tlačítek, Ukazatel zanesení </a:t>
            </a:r>
            <a:r>
              <a:rPr lang="cs-CZ" altLang="cs-CZ" sz="800" dirty="0" smtClean="0">
                <a:latin typeface="Arial" charset="0"/>
              </a:rPr>
              <a:t>filtru</a:t>
            </a:r>
            <a:r>
              <a:rPr lang="cs-CZ" altLang="cs-CZ" sz="800" dirty="0">
                <a:latin typeface="Arial" charset="0"/>
              </a:rPr>
              <a:t>, Ukazatel naplnění nádoby na vodu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Hloubka pouhých 46,5 cm – možnost kombinace se SLIM pračkou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Dotykový </a:t>
            </a:r>
            <a:r>
              <a:rPr lang="cs-CZ" altLang="cs-CZ" sz="800" b="1" dirty="0">
                <a:latin typeface="Arial" charset="0"/>
              </a:rPr>
              <a:t>displej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6 </a:t>
            </a:r>
            <a:r>
              <a:rPr lang="cs-CZ" altLang="cs-CZ" sz="800" b="1" dirty="0">
                <a:latin typeface="Arial" charset="0"/>
              </a:rPr>
              <a:t>místný textový displej v CZ i SK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Easy </a:t>
            </a:r>
            <a:r>
              <a:rPr lang="cs-CZ" altLang="cs-CZ" sz="800" b="1" dirty="0">
                <a:latin typeface="Arial" charset="0"/>
              </a:rPr>
              <a:t>Case - Nádoba na vodu umístěná ve dvířkách; </a:t>
            </a:r>
            <a:r>
              <a:rPr lang="cs-CZ" altLang="cs-CZ" sz="800" dirty="0">
                <a:latin typeface="Arial" charset="0"/>
              </a:rPr>
              <a:t>Objem nádoby na vodu 5 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Není možné </a:t>
            </a:r>
            <a:r>
              <a:rPr lang="cs-CZ" altLang="cs-CZ" sz="800" dirty="0">
                <a:latin typeface="Arial" charset="0"/>
              </a:rPr>
              <a:t>napojení na </a:t>
            </a:r>
            <a:r>
              <a:rPr lang="cs-CZ" altLang="cs-CZ" sz="800" dirty="0" smtClean="0">
                <a:latin typeface="Arial" charset="0"/>
              </a:rPr>
              <a:t>odpad; </a:t>
            </a:r>
            <a:r>
              <a:rPr lang="cs-CZ" altLang="cs-CZ" sz="800" dirty="0">
                <a:latin typeface="Arial" charset="0"/>
              </a:rPr>
              <a:t>Umístění pantů vlevo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Galvanizovaný buben s obousměrným otáčením; </a:t>
            </a:r>
            <a:r>
              <a:rPr lang="cs-CZ" altLang="cs-CZ" sz="800" b="1" dirty="0">
                <a:latin typeface="Arial" charset="0"/>
              </a:rPr>
              <a:t>Objem bubnu </a:t>
            </a:r>
            <a:r>
              <a:rPr lang="cs-CZ" altLang="cs-CZ" sz="800" b="1" dirty="0" smtClean="0">
                <a:latin typeface="Arial" charset="0"/>
              </a:rPr>
              <a:t>80 </a:t>
            </a:r>
            <a:r>
              <a:rPr lang="cs-CZ" altLang="cs-CZ" sz="800" b="1" dirty="0">
                <a:latin typeface="Arial" charset="0"/>
              </a:rPr>
              <a:t>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Polohovatelné nožičky; Prosklená dvířka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Otevírací filtr </a:t>
            </a:r>
            <a:r>
              <a:rPr lang="cs-CZ" altLang="cs-CZ" sz="800" b="1" dirty="0">
                <a:latin typeface="Arial" charset="0"/>
              </a:rPr>
              <a:t>na textilní prach v bubnu – snadné čištění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</a:t>
            </a:r>
            <a:r>
              <a:rPr lang="cs-CZ" altLang="cs-CZ" sz="800" dirty="0" smtClean="0">
                <a:latin typeface="Arial" charset="0"/>
              </a:rPr>
              <a:t>zámek dveří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350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361540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Otevírací filtr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textilní prach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278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Senzorové sušení dle zbytkové vlhkosti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29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436518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Case nádoba na vodu ve dvířkách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508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60032" y="515727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Certifikace Woolmark</a:t>
            </a:r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šetrné sušení 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52120" y="4941168"/>
            <a:ext cx="3491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31102639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8059019064000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 antracitovými dvířky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465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37,5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39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1209"/>
          <a:stretch/>
        </p:blipFill>
        <p:spPr>
          <a:xfrm>
            <a:off x="4055368" y="2636992"/>
            <a:ext cx="804664" cy="817984"/>
          </a:xfrm>
          <a:prstGeom prst="rect">
            <a:avLst/>
          </a:prstGeom>
        </p:spPr>
      </p:pic>
      <p:pic>
        <p:nvPicPr>
          <p:cNvPr id="51" name="Immagin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5264"/>
            <a:ext cx="756000" cy="7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29" y="896423"/>
            <a:ext cx="720000" cy="720000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024" y="4293176"/>
            <a:ext cx="720000" cy="720000"/>
          </a:xfrm>
          <a:prstGeom prst="flowChartConnector">
            <a:avLst/>
          </a:prstGeom>
        </p:spPr>
      </p:pic>
      <p:sp>
        <p:nvSpPr>
          <p:cNvPr id="47" name="Ovál 46"/>
          <p:cNvSpPr/>
          <p:nvPr/>
        </p:nvSpPr>
        <p:spPr>
          <a:xfrm>
            <a:off x="4860032" y="191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19888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čerpadlo -  energetická úspora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56000" cy="756000"/>
          </a:xfrm>
          <a:prstGeom prst="rect">
            <a:avLst/>
          </a:prstGeom>
        </p:spPr>
      </p:pic>
      <p:pic>
        <p:nvPicPr>
          <p:cNvPr id="43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8199120" y="2511587"/>
            <a:ext cx="720000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8136000" y="3433618"/>
            <a:ext cx="1008000" cy="6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Obrázek 47"/>
          <p:cNvPicPr>
            <a:picLocks noChangeAspect="1"/>
          </p:cNvPicPr>
          <p:nvPr/>
        </p:nvPicPr>
        <p:blipFill rotWithShape="1">
          <a:blip r:embed="rId12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71" y="1060645"/>
            <a:ext cx="1111250" cy="552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6951" r="19551" b="6951"/>
          <a:stretch/>
        </p:blipFill>
        <p:spPr>
          <a:xfrm>
            <a:off x="5700352" y="1853615"/>
            <a:ext cx="2132946" cy="301554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69" y="938906"/>
            <a:ext cx="720000" cy="720000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69" y="938906"/>
            <a:ext cx="720000" cy="720000"/>
          </a:xfrm>
          <a:prstGeom prst="rect">
            <a:avLst/>
          </a:prstGeom>
        </p:spPr>
      </p:pic>
      <p:cxnSp>
        <p:nvCxnSpPr>
          <p:cNvPr id="52" name="Přímá spojnice se šipkou 51"/>
          <p:cNvCxnSpPr/>
          <p:nvPr/>
        </p:nvCxnSpPr>
        <p:spPr>
          <a:xfrm>
            <a:off x="7743061" y="1772816"/>
            <a:ext cx="216024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7959085" y="17008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46,5 cm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ál 56"/>
          <p:cNvSpPr/>
          <p:nvPr/>
        </p:nvSpPr>
        <p:spPr>
          <a:xfrm>
            <a:off x="4860032" y="587735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4860032" y="594928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kombinovat se SLIM pračkou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Ovál 58"/>
          <p:cNvSpPr/>
          <p:nvPr/>
        </p:nvSpPr>
        <p:spPr>
          <a:xfrm>
            <a:off x="4067944" y="5877272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4067944" y="6021288"/>
            <a:ext cx="71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SLIM</a:t>
            </a:r>
          </a:p>
          <a:p>
            <a:pPr algn="ctr"/>
            <a:r>
              <a:rPr lang="cs-CZ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46,5 cm</a:t>
            </a:r>
            <a:endParaRPr lang="cs-CZ" sz="1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4078213" y="3511032"/>
            <a:ext cx="720000" cy="72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92</Words>
  <Application>Microsoft Office PowerPoint</Application>
  <PresentationFormat>Předvádění na obrazovce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166</cp:revision>
  <cp:lastPrinted>2016-05-05T10:40:20Z</cp:lastPrinted>
  <dcterms:created xsi:type="dcterms:W3CDTF">2015-07-16T11:02:07Z</dcterms:created>
  <dcterms:modified xsi:type="dcterms:W3CDTF">2023-11-10T14:39:11Z</dcterms:modified>
</cp:coreProperties>
</file>